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1" r:id="rId2"/>
    <p:sldId id="261" r:id="rId3"/>
    <p:sldId id="262" r:id="rId4"/>
    <p:sldId id="316" r:id="rId5"/>
    <p:sldId id="289" r:id="rId6"/>
    <p:sldId id="298" r:id="rId7"/>
    <p:sldId id="324" r:id="rId8"/>
    <p:sldId id="287" r:id="rId9"/>
    <p:sldId id="285" r:id="rId10"/>
    <p:sldId id="272" r:id="rId11"/>
    <p:sldId id="312" r:id="rId12"/>
    <p:sldId id="274" r:id="rId13"/>
    <p:sldId id="315" r:id="rId14"/>
    <p:sldId id="277" r:id="rId15"/>
    <p:sldId id="314" r:id="rId16"/>
    <p:sldId id="273" r:id="rId17"/>
    <p:sldId id="307" r:id="rId18"/>
    <p:sldId id="300" r:id="rId19"/>
    <p:sldId id="305" r:id="rId20"/>
    <p:sldId id="301" r:id="rId21"/>
    <p:sldId id="306" r:id="rId22"/>
    <p:sldId id="284" r:id="rId23"/>
    <p:sldId id="309" r:id="rId24"/>
    <p:sldId id="310" r:id="rId25"/>
    <p:sldId id="325" r:id="rId26"/>
    <p:sldId id="326" r:id="rId27"/>
    <p:sldId id="279" r:id="rId28"/>
    <p:sldId id="302" r:id="rId29"/>
    <p:sldId id="318" r:id="rId30"/>
    <p:sldId id="327" r:id="rId31"/>
    <p:sldId id="292" r:id="rId32"/>
    <p:sldId id="296" r:id="rId33"/>
    <p:sldId id="265" r:id="rId34"/>
    <p:sldId id="32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3" autoAdjust="0"/>
    <p:restoredTop sz="8635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incorporen Inteligencia Artificial y estén bien programados ofrecerán, entre otros, los siguientes beneficios con respecto a las centralitas de atención al cliente actuales: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Serán capaces de ofrecer respuestas mucho más acertadas de las que pueda ofrecer una persona, más propensa a los olvidos, a los fallos, o a dar mensajes ambiguos.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Un mismo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puede responder multitud de peticiones simultáneamente, con el respectivo ahorro tiempo y dinero.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Se pueden implementar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soporten múltiples idiomas.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Pueden estar disponibles tanto en interfaces vocales como textuales. Estas últimas, según un estudio de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Reach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son las preferidas por el 64% de los clientes frente a las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llamdas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servicio de atención al cliente.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Su disponibilidad es total, 24x7, los 365 días del año. No se cansan, no disfrutan de vacaciones, ni causan bajas. </a:t>
            </a:r>
          </a:p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 Implementan mecanismos de comunicación asíncrona, por si el usuario prefiere interrumpir la conversación o recuperar la respuesta en otro momento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59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8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16/03/2018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eg"/><Relationship Id="rId5" Type="http://schemas.openxmlformats.org/officeDocument/2006/relationships/image" Target="../media/image72.jpg"/><Relationship Id="rId4" Type="http://schemas.openxmlformats.org/officeDocument/2006/relationships/image" Target="../media/image71.jpeg"/><Relationship Id="rId9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2057400" y="2495550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  <a:endParaRPr lang="es-ES" sz="5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88" y="4914900"/>
            <a:ext cx="1551845" cy="15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443989" y="1929824"/>
            <a:ext cx="9123783" cy="2910709"/>
            <a:chOff x="673658" y="3713847"/>
            <a:chExt cx="9123783" cy="291070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9" t="3420" r="27331" b="30744"/>
            <a:stretch/>
          </p:blipFill>
          <p:spPr>
            <a:xfrm>
              <a:off x="673658" y="4967554"/>
              <a:ext cx="334899" cy="348568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703632" y="3713847"/>
              <a:ext cx="9093809" cy="2910709"/>
              <a:chOff x="742169" y="3690502"/>
              <a:chExt cx="9093809" cy="2910709"/>
            </a:xfrm>
          </p:grpSpPr>
          <p:cxnSp>
            <p:nvCxnSpPr>
              <p:cNvPr id="6" name="Conector recto de flecha 5"/>
              <p:cNvCxnSpPr/>
              <p:nvPr/>
            </p:nvCxnSpPr>
            <p:spPr>
              <a:xfrm>
                <a:off x="799070" y="6120714"/>
                <a:ext cx="90369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778027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2010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18852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2011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2899965" y="6231879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2012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399474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2013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5173361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2014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>
                <a:off x="6280543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2015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" name="CuadroTexto 12"/>
              <p:cNvSpPr txBox="1"/>
              <p:nvPr/>
            </p:nvSpPr>
            <p:spPr>
              <a:xfrm>
                <a:off x="7415709" y="6228348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2016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468498" y="6213500"/>
                <a:ext cx="683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>
                    <a:solidFill>
                      <a:schemeClr val="accent1"/>
                    </a:solidFill>
                  </a:rPr>
                  <a:t>2017</a:t>
                </a:r>
                <a:endParaRPr lang="es-ES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7288480" y="4879584"/>
                <a:ext cx="362465" cy="367499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90" r="43358" b="76801"/>
              <a:stretch/>
            </p:blipFill>
            <p:spPr>
              <a:xfrm>
                <a:off x="7690205" y="4967944"/>
                <a:ext cx="485504" cy="177143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91" t="15481" r="26968" b="13890"/>
              <a:stretch/>
            </p:blipFill>
            <p:spPr>
              <a:xfrm>
                <a:off x="1940065" y="5653024"/>
                <a:ext cx="339546" cy="344262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80" t="10189" r="52443" b="75233"/>
              <a:stretch/>
            </p:blipFill>
            <p:spPr>
              <a:xfrm>
                <a:off x="2280912" y="5745333"/>
                <a:ext cx="327055" cy="244377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3921274" y="5590561"/>
                <a:ext cx="370552" cy="40231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4277253" y="5681147"/>
                <a:ext cx="570007" cy="293060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" t="23090" r="66564" b="23265"/>
              <a:stretch/>
            </p:blipFill>
            <p:spPr>
              <a:xfrm>
                <a:off x="6112762" y="5589617"/>
                <a:ext cx="323323" cy="35103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0" t="27178" b="20588"/>
              <a:stretch/>
            </p:blipFill>
            <p:spPr>
              <a:xfrm>
                <a:off x="6436086" y="5653024"/>
                <a:ext cx="531471" cy="273247"/>
              </a:xfrm>
              <a:prstGeom prst="rect">
                <a:avLst/>
              </a:prstGeom>
            </p:spPr>
          </p:pic>
          <p:sp>
            <p:nvSpPr>
              <p:cNvPr id="23" name="Rectángulo 22"/>
              <p:cNvSpPr/>
              <p:nvPr/>
            </p:nvSpPr>
            <p:spPr>
              <a:xfrm>
                <a:off x="6092546" y="5437860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6139415" y="5391554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Facebook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5" name="Imagen 2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162"/>
              <a:stretch/>
            </p:blipFill>
            <p:spPr>
              <a:xfrm>
                <a:off x="7308696" y="5534205"/>
                <a:ext cx="402479" cy="353070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319"/>
              <a:stretch/>
            </p:blipFill>
            <p:spPr>
              <a:xfrm>
                <a:off x="7711175" y="5681147"/>
                <a:ext cx="457474" cy="217368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7308696" y="5431786"/>
                <a:ext cx="977818" cy="48817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7432023" y="5378087"/>
                <a:ext cx="903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 smtClean="0">
                    <a:solidFill>
                      <a:schemeClr val="accent1"/>
                    </a:solidFill>
                  </a:rPr>
                  <a:t>Google</a:t>
                </a:r>
                <a:endParaRPr lang="es-ES" sz="14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4" t="74117" r="73042" b="6514"/>
              <a:stretch/>
            </p:blipFill>
            <p:spPr>
              <a:xfrm>
                <a:off x="7682616" y="4330594"/>
                <a:ext cx="603898" cy="38798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2" t="27140" r="68110" b="28454"/>
              <a:stretch/>
            </p:blipFill>
            <p:spPr>
              <a:xfrm>
                <a:off x="7273544" y="4289125"/>
                <a:ext cx="409072" cy="452869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8" r="76139" b="1"/>
              <a:stretch/>
            </p:blipFill>
            <p:spPr>
              <a:xfrm>
                <a:off x="6118620" y="4935537"/>
                <a:ext cx="301300" cy="262869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2" t="-708" b="-1"/>
              <a:stretch/>
            </p:blipFill>
            <p:spPr>
              <a:xfrm>
                <a:off x="6415620" y="4909728"/>
                <a:ext cx="612464" cy="175014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11368" b="33162"/>
              <a:stretch/>
            </p:blipFill>
            <p:spPr>
              <a:xfrm>
                <a:off x="742169" y="5630462"/>
                <a:ext cx="356722" cy="353070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8" t="68774"/>
              <a:stretch/>
            </p:blipFill>
            <p:spPr>
              <a:xfrm>
                <a:off x="1121165" y="5752950"/>
                <a:ext cx="457474" cy="214248"/>
              </a:xfrm>
              <a:prstGeom prst="rect">
                <a:avLst/>
              </a:prstGeom>
            </p:spPr>
          </p:pic>
          <p:sp>
            <p:nvSpPr>
              <p:cNvPr id="35" name="CuadroTexto 34"/>
              <p:cNvSpPr txBox="1"/>
              <p:nvPr/>
            </p:nvSpPr>
            <p:spPr>
              <a:xfrm>
                <a:off x="6307464" y="5028623"/>
                <a:ext cx="50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 smtClean="0">
                    <a:solidFill>
                      <a:schemeClr val="accent1"/>
                    </a:solidFill>
                  </a:rPr>
                  <a:t>LUIS</a:t>
                </a:r>
                <a:endParaRPr lang="es-ES" sz="1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6" name="Imagen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9" t="3420" r="27331" b="30744"/>
              <a:stretch/>
            </p:blipFill>
            <p:spPr>
              <a:xfrm>
                <a:off x="7142997" y="3690502"/>
                <a:ext cx="358666" cy="373305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0" t="70635" r="7130" b="9141"/>
              <a:stretch/>
            </p:blipFill>
            <p:spPr>
              <a:xfrm>
                <a:off x="7501663" y="3810626"/>
                <a:ext cx="876497" cy="170013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7379374" y="3939805"/>
                <a:ext cx="10120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b="1" dirty="0" err="1" smtClean="0">
                    <a:solidFill>
                      <a:schemeClr val="accent1"/>
                    </a:solidFill>
                  </a:rPr>
                  <a:t>Conversation</a:t>
                </a:r>
                <a:endParaRPr lang="es-ES" sz="11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119" y="5244770"/>
                <a:ext cx="561316" cy="17316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" t="70635" r="7130" b="9141"/>
            <a:stretch/>
          </p:blipFill>
          <p:spPr>
            <a:xfrm>
              <a:off x="974621" y="5089829"/>
              <a:ext cx="818415" cy="1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2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023725" y="357341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2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0203"/>
              </p:ext>
            </p:extLst>
          </p:nvPr>
        </p:nvGraphicFramePr>
        <p:xfrm>
          <a:off x="850233" y="1901422"/>
          <a:ext cx="10908629" cy="2947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399"/>
                <a:gridCol w="1805942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52" y="2192385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52" y="2125623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44" y="2040783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10" y="2040783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5" y="2094809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70" y="2074199"/>
            <a:ext cx="768302" cy="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36916"/>
              </p:ext>
            </p:extLst>
          </p:nvPr>
        </p:nvGraphicFramePr>
        <p:xfrm>
          <a:off x="1812759" y="786063"/>
          <a:ext cx="8534399" cy="4735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0904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ADICIONAL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74" y="848205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12" y="929207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56" y="1085616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5" y="1085616"/>
            <a:ext cx="1071229" cy="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4" y="1783080"/>
            <a:ext cx="8939813" cy="28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>
          <a:xfrm>
            <a:off x="4359967" y="1559821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7" y="2454264"/>
            <a:ext cx="2573859" cy="1362631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8291941" y="1486119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9221330" y="2140522"/>
            <a:ext cx="1573967" cy="1676373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462525" y="1452016"/>
            <a:ext cx="3432747" cy="3314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" y="2300001"/>
            <a:ext cx="2714828" cy="1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07625" y="1039538"/>
            <a:ext cx="47665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máquinas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1156560" y="958027"/>
            <a:ext cx="4913056" cy="43074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538994" y="945759"/>
            <a:ext cx="4818756" cy="4301870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2529732" y="945759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Pros</a:t>
            </a:r>
            <a:endParaRPr lang="es-ES" sz="3200" b="1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7787051" y="1208848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Contras</a:t>
            </a:r>
            <a:endParaRPr lang="es-ES" sz="3200" b="1" dirty="0" smtClean="0"/>
          </a:p>
        </p:txBody>
      </p:sp>
      <p:sp>
        <p:nvSpPr>
          <p:cNvPr id="20" name="Rectángulo 19"/>
          <p:cNvSpPr/>
          <p:nvPr/>
        </p:nvSpPr>
        <p:spPr>
          <a:xfrm>
            <a:off x="1436396" y="2379851"/>
            <a:ext cx="435338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Se entrena, no se </a:t>
            </a:r>
            <a:r>
              <a:rPr lang="es-ES" b="1" dirty="0" err="1" smtClean="0">
                <a:solidFill>
                  <a:schemeClr val="bg1"/>
                </a:solidFill>
              </a:rPr>
              <a:t>progama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Curva de aprendizaje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Comunidad usuarios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Documentación, material y código libre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Funcionalidades listas para ser utilizadas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Acceso funcionalidad mediante </a:t>
            </a:r>
            <a:r>
              <a:rPr lang="es-ES" b="1" dirty="0" err="1" smtClean="0">
                <a:solidFill>
                  <a:schemeClr val="bg1"/>
                </a:solidFill>
              </a:rPr>
              <a:t>APIs</a:t>
            </a: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Actualizaciones 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952330" y="2379851"/>
            <a:ext cx="412208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Interfaz gráfica flujo de diálogo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Slot opcionales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Limitaciones en </a:t>
            </a:r>
            <a:r>
              <a:rPr lang="es-ES" b="1" dirty="0" err="1" smtClean="0">
                <a:solidFill>
                  <a:schemeClr val="bg1"/>
                </a:solidFill>
              </a:rPr>
              <a:t>h</a:t>
            </a:r>
            <a:r>
              <a:rPr lang="es-ES" b="1" dirty="0" err="1" smtClean="0">
                <a:solidFill>
                  <a:schemeClr val="bg1"/>
                </a:solidFill>
              </a:rPr>
              <a:t>andlers</a:t>
            </a:r>
            <a:r>
              <a:rPr lang="es-ES" b="1" dirty="0" smtClean="0">
                <a:solidFill>
                  <a:schemeClr val="bg1"/>
                </a:solidFill>
              </a:rPr>
              <a:t> para atender varias intenciones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Precio 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989426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64417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908797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941202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691708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701322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679359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66631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176521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2328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19582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975922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421463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636007"/>
            <a:ext cx="2052000" cy="1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817125" y="445276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303524" y="445275"/>
            <a:ext cx="4821678" cy="28404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817126" y="3518170"/>
            <a:ext cx="4766553" cy="277886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303524" y="3518170"/>
            <a:ext cx="4821678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997370" y="404167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736589" y="3537946"/>
            <a:ext cx="3068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8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594971" y="404167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594972" y="3559794"/>
            <a:ext cx="27381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8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352" y="5034864"/>
            <a:ext cx="1181156" cy="11811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4032" y="2285999"/>
            <a:ext cx="735906" cy="91898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71" y="2017580"/>
            <a:ext cx="1187405" cy="118740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69" y="5034864"/>
            <a:ext cx="1324410" cy="13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15333" y="3126321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61872" y="102472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91918" y="312121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842337"/>
            <a:ext cx="12192000" cy="1015663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¿CÓMO?</a:t>
            </a:r>
            <a:endParaRPr lang="en-US" sz="6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3983154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1" y="4800134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9037370" y="2273332"/>
            <a:ext cx="30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(destino) = “Sevilla”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8019212" y="5412782"/>
            <a:ext cx="298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@entidad (fecha) = “mañana”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435438" y="1954608"/>
            <a:ext cx="301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$contexto (origen) = “Madrid”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 interfaz de </a:t>
            </a:r>
            <a:r>
              <a:rPr lang="es-ES" b="1" dirty="0" smtClean="0"/>
              <a:t>usuario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Selección </a:t>
            </a:r>
            <a:r>
              <a:rPr lang="es-ES" b="1" dirty="0"/>
              <a:t>e integración de las fuentes de datos </a:t>
            </a:r>
            <a:r>
              <a:rPr lang="es-ES" b="1" dirty="0" smtClean="0"/>
              <a:t>externas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Modelado </a:t>
            </a:r>
            <a:r>
              <a:rPr lang="es-ES" b="1" dirty="0"/>
              <a:t>de fuentes de datos internas (frigorífico</a:t>
            </a:r>
            <a:r>
              <a:rPr lang="es-ES" b="1" dirty="0" smtClean="0"/>
              <a:t>)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Definición </a:t>
            </a:r>
            <a:r>
              <a:rPr lang="es-ES" b="1" dirty="0"/>
              <a:t>de intenciones, entidades y variables de </a:t>
            </a:r>
            <a:r>
              <a:rPr lang="es-ES" b="1" dirty="0" smtClean="0"/>
              <a:t>contexto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Entrenamiento </a:t>
            </a:r>
            <a:r>
              <a:rPr lang="es-ES" b="1" dirty="0"/>
              <a:t>de intenciones y </a:t>
            </a:r>
            <a:r>
              <a:rPr lang="es-ES" b="1" dirty="0" smtClean="0"/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del flujo de la </a:t>
            </a:r>
            <a:r>
              <a:rPr lang="es-ES" b="1" dirty="0" smtClean="0"/>
              <a:t>conversación </a:t>
            </a:r>
            <a:endParaRPr lang="es-ES" b="1" dirty="0"/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b="1" dirty="0" smtClean="0"/>
              <a:t>Implementación </a:t>
            </a:r>
            <a:r>
              <a:rPr lang="es-ES" b="1" dirty="0"/>
              <a:t>de la aplicación </a:t>
            </a:r>
            <a:r>
              <a:rPr lang="es-ES" b="1" dirty="0" smtClean="0"/>
              <a:t>orquestadora </a:t>
            </a:r>
            <a:endParaRPr lang="es-ES" b="1" dirty="0"/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</TotalTime>
  <Words>1108</Words>
  <Application>Microsoft Office PowerPoint</Application>
  <PresentationFormat>Panorámica</PresentationFormat>
  <Paragraphs>179</Paragraphs>
  <Slides>34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Aharoni</vt:lpstr>
      <vt:lpstr>Arial</vt:lpstr>
      <vt:lpstr>Arial Black</vt:lpstr>
      <vt:lpstr>BadaBoom BB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173</cp:revision>
  <dcterms:created xsi:type="dcterms:W3CDTF">2017-11-22T19:44:45Z</dcterms:created>
  <dcterms:modified xsi:type="dcterms:W3CDTF">2018-03-16T23:01:21Z</dcterms:modified>
</cp:coreProperties>
</file>